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256" r:id="rId2"/>
    <p:sldId id="266" r:id="rId3"/>
    <p:sldId id="258" r:id="rId4"/>
    <p:sldId id="267" r:id="rId5"/>
    <p:sldId id="268" r:id="rId6"/>
    <p:sldId id="269" r:id="rId7"/>
    <p:sldId id="270" r:id="rId8"/>
    <p:sldId id="273" r:id="rId9"/>
    <p:sldId id="271" r:id="rId10"/>
    <p:sldId id="272" r:id="rId11"/>
    <p:sldId id="275" r:id="rId12"/>
    <p:sldId id="276" r:id="rId13"/>
    <p:sldId id="265" r:id="rId14"/>
    <p:sldId id="279" r:id="rId1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187" autoAdjust="0"/>
  </p:normalViewPr>
  <p:slideViewPr>
    <p:cSldViewPr snapToGrid="0">
      <p:cViewPr varScale="1">
        <p:scale>
          <a:sx n="99" d="100"/>
          <a:sy n="99" d="100"/>
        </p:scale>
        <p:origin x="8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86465-640F-440E-82B6-7C90C1C94649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A8854-1FFE-444E-A22B-36E0A2D7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39788" y="1619250"/>
            <a:ext cx="7847012" cy="1352550"/>
          </a:xfrm>
          <a:prstGeom prst="rect">
            <a:avLst/>
          </a:prstGeom>
          <a:solidFill>
            <a:srgbClr val="CCCCCC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sz="200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39800" y="1990725"/>
            <a:ext cx="7670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pl-PL" dirty="0" smtClean="0"/>
              <a:t>Univerzitet </a:t>
            </a:r>
            <a:r>
              <a:rPr lang="sr-Latn-RS" dirty="0" smtClean="0"/>
              <a:t>u Nišu</a:t>
            </a:r>
            <a:r>
              <a:rPr lang="en-US" dirty="0" smtClean="0">
                <a:solidFill>
                  <a:srgbClr val="330099"/>
                </a:solidFill>
              </a:rPr>
              <a:t/>
            </a:r>
            <a:br>
              <a:rPr lang="en-US" dirty="0" smtClean="0">
                <a:solidFill>
                  <a:srgbClr val="330099"/>
                </a:solidFill>
              </a:rPr>
            </a:br>
            <a:r>
              <a:rPr lang="sr-Latn-RS" b="1" dirty="0" smtClean="0">
                <a:solidFill>
                  <a:srgbClr val="330099"/>
                </a:solidFill>
              </a:rPr>
              <a:t>Fakultet</a:t>
            </a:r>
            <a:r>
              <a:rPr lang="sr-Latn-RS" b="1" baseline="0" dirty="0" smtClean="0">
                <a:solidFill>
                  <a:srgbClr val="330099"/>
                </a:solidFill>
              </a:rPr>
              <a:t> Zaštite </a:t>
            </a:r>
            <a:r>
              <a:rPr lang="en-US" b="1" baseline="0" dirty="0" smtClean="0">
                <a:solidFill>
                  <a:srgbClr val="330099"/>
                </a:solidFill>
              </a:rPr>
              <a:t>n</a:t>
            </a:r>
            <a:r>
              <a:rPr lang="sr-Latn-RS" b="1" baseline="0" dirty="0" smtClean="0">
                <a:solidFill>
                  <a:srgbClr val="330099"/>
                </a:solidFill>
              </a:rPr>
              <a:t>a </a:t>
            </a:r>
            <a:r>
              <a:rPr lang="en-US" b="1" baseline="0" dirty="0" smtClean="0">
                <a:solidFill>
                  <a:srgbClr val="330099"/>
                </a:solidFill>
              </a:rPr>
              <a:t>r</a:t>
            </a:r>
            <a:r>
              <a:rPr lang="sr-Latn-RS" b="1" baseline="0" dirty="0" smtClean="0">
                <a:solidFill>
                  <a:srgbClr val="330099"/>
                </a:solidFill>
              </a:rPr>
              <a:t>adu </a:t>
            </a:r>
            <a:endParaRPr lang="sr-Latn-RS" b="1" dirty="0" smtClean="0">
              <a:solidFill>
                <a:srgbClr val="330099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38200" y="1619250"/>
            <a:ext cx="1588" cy="13525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6858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ctr">
              <a:spcBef>
                <a:spcPct val="20000"/>
              </a:spcBef>
              <a:buClr>
                <a:srgbClr val="FF0000"/>
              </a:buCl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665E16F-616C-498A-9F90-E033FC3C0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33AC-7357-42C9-B600-FC7963A11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5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B0FB-B84C-4C85-B36C-A9572427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8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FE50-2223-4EBA-97FA-364FD51D1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1827-AC03-4A4F-AA6E-31C75F1A0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7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8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D4B1-5A41-4F32-B7C0-0254A97F8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4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A9FE-5789-46C9-861A-E2568F569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D8F3-81D8-4953-BD11-BA0FF41AD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5F1B-FF6D-4272-ADDC-E0489DC07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43FF-6DDB-424A-8875-DF6B4237B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0428-9499-4C18-B0AD-CB737C331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5" y="304800"/>
            <a:ext cx="8610600" cy="533400"/>
          </a:xfrm>
          <a:prstGeom prst="rect">
            <a:avLst/>
          </a:prstGeom>
          <a:solidFill>
            <a:srgbClr val="CCCCCC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sz="2800">
              <a:solidFill>
                <a:srgbClr val="330099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00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0099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3009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Serbia and Montenegro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0099"/>
                </a:solidFill>
                <a:latin typeface="Tahoma" charset="0"/>
              </a:defRPr>
            </a:lvl1pPr>
          </a:lstStyle>
          <a:p>
            <a:pPr>
              <a:defRPr/>
            </a:pPr>
            <a:fld id="{D2D420C2-06FB-4C05-B14D-A82AD4091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304800"/>
            <a:ext cx="0" cy="533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0099"/>
          </a:solidFill>
          <a:latin typeface="Tahoma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Tx/>
        <a:buFontTx/>
        <a:buChar char="•"/>
        <a:tabLst/>
        <a:defRPr sz="2000">
          <a:solidFill>
            <a:srgbClr val="330099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 charset="0"/>
        <a:buChar char="–"/>
        <a:tabLst/>
        <a:defRPr sz="1800">
          <a:solidFill>
            <a:srgbClr val="330099"/>
          </a:solidFill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Tx/>
        <a:buFontTx/>
        <a:buChar char="•"/>
        <a:tabLst/>
        <a:defRPr sz="1600">
          <a:solidFill>
            <a:srgbClr val="330099"/>
          </a:solidFill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 charset="0"/>
        <a:buChar char="–"/>
        <a:tabLst/>
        <a:defRPr sz="1400">
          <a:solidFill>
            <a:srgbClr val="330099"/>
          </a:solidFill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 charset="0"/>
        <a:buChar char="»"/>
        <a:tabLst/>
        <a:defRPr sz="1200">
          <a:solidFill>
            <a:srgbClr val="33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600">
          <a:solidFill>
            <a:srgbClr val="33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600">
          <a:solidFill>
            <a:srgbClr val="33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600">
          <a:solidFill>
            <a:srgbClr val="33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1600">
          <a:solidFill>
            <a:srgbClr val="33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20.jpe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4.jpe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RAČUNARSKA TEHNIKA </a:t>
            </a:r>
            <a:br>
              <a:rPr lang="en-US"/>
            </a:br>
            <a:r>
              <a:rPr lang="en-US"/>
              <a:t>Aritmetičke osnove </a:t>
            </a:r>
            <a:r>
              <a:rPr lang="en-US" smtClean="0"/>
              <a:t>računara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9390"/>
            <a:ext cx="6400800" cy="762000"/>
          </a:xfrm>
        </p:spPr>
        <p:txBody>
          <a:bodyPr/>
          <a:lstStyle/>
          <a:p>
            <a:r>
              <a:rPr lang="en-US" b="1"/>
              <a:t>Predavanje </a:t>
            </a:r>
            <a:r>
              <a:rPr lang="en-US" b="1" smtClean="0"/>
              <a:t>3:</a:t>
            </a:r>
            <a:r>
              <a:rPr lang="en-US"/>
              <a:t> Logičke osnove računara</a:t>
            </a:r>
          </a:p>
        </p:txBody>
      </p:sp>
    </p:spTree>
    <p:extLst>
      <p:ext uri="{BB962C8B-B14F-4D97-AF65-F5344CB8AC3E}">
        <p14:creationId xmlns:p14="http://schemas.microsoft.com/office/powerpoint/2010/main" val="2323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Generisanje logičkih funkcija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Ukupan broj logičkih funkcija od n </a:t>
            </a:r>
            <a:r>
              <a:rPr lang="sl-SI" smtClean="0"/>
              <a:t>promenljivih</a:t>
            </a:r>
            <a:endParaRPr lang="en-US" smtClean="0"/>
          </a:p>
          <a:p>
            <a:pPr lvl="1"/>
            <a:r>
              <a:rPr lang="en-US" smtClean="0"/>
              <a:t>B</a:t>
            </a:r>
            <a:r>
              <a:rPr lang="sl-SI" smtClean="0"/>
              <a:t>roj </a:t>
            </a:r>
            <a:r>
              <a:rPr lang="sl-SI"/>
              <a:t>varijacija sa ponavljanjem od 2 elementa (0 i 1), n-te </a:t>
            </a:r>
            <a:r>
              <a:rPr lang="sl-SI" smtClean="0"/>
              <a:t>klase</a:t>
            </a:r>
            <a:r>
              <a:rPr lang="en-US" smtClean="0"/>
              <a:t> 2</a:t>
            </a:r>
            <a:r>
              <a:rPr lang="en-US" baseline="30000" smtClean="0"/>
              <a:t>n</a:t>
            </a:r>
            <a:r>
              <a:rPr lang="sl-SI" smtClean="0"/>
              <a:t> </a:t>
            </a:r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N</a:t>
            </a:r>
            <a:r>
              <a:rPr lang="sl-SI" smtClean="0"/>
              <a:t>a </a:t>
            </a:r>
            <a:r>
              <a:rPr lang="sl-SI"/>
              <a:t>bazi n </a:t>
            </a:r>
            <a:r>
              <a:rPr lang="sl-SI" smtClean="0"/>
              <a:t>promenljivih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34128"/>
              </p:ext>
            </p:extLst>
          </p:nvPr>
        </p:nvGraphicFramePr>
        <p:xfrm>
          <a:off x="3825685" y="2183281"/>
          <a:ext cx="1164731" cy="55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495085" imgH="241195" progId="Equation.3">
                  <p:embed/>
                </p:oleObj>
              </mc:Choice>
              <mc:Fallback>
                <p:oleObj name="Equation" r:id="rId3" imgW="49508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685" y="2183281"/>
                        <a:ext cx="1164731" cy="559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8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89459"/>
              </p:ext>
            </p:extLst>
          </p:nvPr>
        </p:nvGraphicFramePr>
        <p:xfrm>
          <a:off x="887412" y="3107246"/>
          <a:ext cx="7369175" cy="1645920"/>
        </p:xfrm>
        <a:graphic>
          <a:graphicData uri="http://schemas.openxmlformats.org/drawingml/2006/table">
            <a:tbl>
              <a:tblPr/>
              <a:tblGrid>
                <a:gridCol w="396875"/>
                <a:gridCol w="400050"/>
                <a:gridCol w="395287"/>
                <a:gridCol w="396875"/>
                <a:gridCol w="400050"/>
                <a:gridCol w="396875"/>
                <a:gridCol w="396875"/>
                <a:gridCol w="400050"/>
                <a:gridCol w="395288"/>
                <a:gridCol w="398462"/>
                <a:gridCol w="398463"/>
                <a:gridCol w="396875"/>
                <a:gridCol w="433387"/>
                <a:gridCol w="433388"/>
                <a:gridCol w="431800"/>
                <a:gridCol w="433387"/>
                <a:gridCol w="431800"/>
                <a:gridCol w="433388"/>
              </a:tblGrid>
              <a:tr h="2603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Prekidačke funkcije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Generisanje logičkih funkcija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Prekidačke funkcije dve promenljive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94" descr="Funkc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09" y="1789112"/>
            <a:ext cx="6029325" cy="47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 Morganove teoreme i dodatni identiteti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De Morganove </a:t>
                </a:r>
                <a:r>
                  <a:rPr lang="en-US"/>
                  <a:t>teoreme povezuju elementarne logičke </a:t>
                </a:r>
                <a:r>
                  <a:rPr lang="en-US" smtClean="0"/>
                  <a:t>funkcije</a:t>
                </a:r>
                <a:endParaRPr lang="en-US"/>
              </a:p>
              <a:p>
                <a:pPr lvl="1"/>
                <a:r>
                  <a:rPr lang="en-US" smtClean="0"/>
                  <a:t>I </a:t>
                </a:r>
                <a:r>
                  <a:rPr lang="en-US"/>
                  <a:t>De </a:t>
                </a:r>
                <a:r>
                  <a:rPr lang="en-US" smtClean="0"/>
                  <a:t>Morganova teorema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mtClean="0"/>
              </a:p>
              <a:p>
                <a:pPr lvl="1"/>
                <a:r>
                  <a:rPr lang="en-US" smtClean="0"/>
                  <a:t>II </a:t>
                </a:r>
                <a:r>
                  <a:rPr lang="en-US"/>
                  <a:t>De Morganova </a:t>
                </a:r>
                <a:r>
                  <a:rPr lang="en-US" smtClean="0"/>
                  <a:t>teorema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mtClean="0"/>
              </a:p>
              <a:p>
                <a:pPr lvl="4"/>
                <a:endParaRPr lang="en-US" smtClean="0"/>
              </a:p>
              <a:p>
                <a:r>
                  <a:rPr lang="en-US" smtClean="0"/>
                  <a:t>Ekvivalentna </a:t>
                </a:r>
                <a:r>
                  <a:rPr lang="en-US"/>
                  <a:t>logička </a:t>
                </a:r>
                <a:r>
                  <a:rPr lang="en-US" smtClean="0"/>
                  <a:t>kola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r>
                  <a:rPr lang="en-US" smtClean="0"/>
                  <a:t>Dodatni logički identiteti</a:t>
                </a:r>
              </a:p>
              <a:p>
                <a:pPr lvl="1"/>
                <a:r>
                  <a:rPr lang="en-US"/>
                  <a:t>Zakon </a:t>
                </a:r>
                <a:r>
                  <a:rPr lang="en-US" smtClean="0"/>
                  <a:t>apsorpcije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mtClean="0"/>
              </a:p>
              <a:p>
                <a:pPr lvl="1"/>
                <a:r>
                  <a:rPr lang="en-US"/>
                  <a:t>Zakon generalnog </a:t>
                </a:r>
                <a:r>
                  <a:rPr lang="en-US" smtClean="0"/>
                  <a:t>sažimanja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/>
              </a:p>
              <a:p>
                <a:pPr lvl="1"/>
                <a:r>
                  <a:rPr lang="en-US" smtClean="0"/>
                  <a:t>Komplement </a:t>
                </a:r>
                <a:r>
                  <a:rPr lang="en-US"/>
                  <a:t>osnovne algebarske definicije funkcije “isključivo ILI</a:t>
                </a:r>
                <a:r>
                  <a:rPr lang="en-US" smtClean="0"/>
                  <a:t>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 b="-14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98" descr="DeMorg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5" y="3026664"/>
            <a:ext cx="2973909" cy="10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9" descr="DeMorga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2" y="3026664"/>
            <a:ext cx="3110088" cy="10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Pitanja za proveru znanja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Elementarne logičke funkcije i elementarna logička </a:t>
            </a:r>
            <a:r>
              <a:rPr lang="en-US" smtClean="0"/>
              <a:t>kola</a:t>
            </a:r>
          </a:p>
          <a:p>
            <a:endParaRPr lang="en-US"/>
          </a:p>
          <a:p>
            <a:r>
              <a:rPr lang="en-US"/>
              <a:t>Izvedene logičke funkcije i izvedena logička </a:t>
            </a:r>
            <a:r>
              <a:rPr lang="en-US" smtClean="0"/>
              <a:t>kola</a:t>
            </a:r>
          </a:p>
          <a:p>
            <a:endParaRPr lang="en-US"/>
          </a:p>
          <a:p>
            <a:r>
              <a:rPr lang="en-US"/>
              <a:t>Logička funkcija </a:t>
            </a:r>
            <a:r>
              <a:rPr lang="en-US" smtClean="0"/>
              <a:t>ISKLJUČIVO ILI</a:t>
            </a:r>
          </a:p>
          <a:p>
            <a:endParaRPr lang="en-US"/>
          </a:p>
          <a:p>
            <a:r>
              <a:rPr lang="en-US"/>
              <a:t>Generisanje logičkih </a:t>
            </a:r>
            <a:r>
              <a:rPr lang="en-US" smtClean="0"/>
              <a:t>funkcija</a:t>
            </a:r>
          </a:p>
          <a:p>
            <a:endParaRPr lang="en-US"/>
          </a:p>
          <a:p>
            <a:r>
              <a:rPr lang="en-US"/>
              <a:t>DeMorganove </a:t>
            </a:r>
            <a:r>
              <a:rPr lang="en-US" smtClean="0"/>
              <a:t>teoreme</a:t>
            </a:r>
          </a:p>
          <a:p>
            <a:endParaRPr lang="en-US"/>
          </a:p>
          <a:p>
            <a:r>
              <a:rPr lang="en-US"/>
              <a:t>Dodatni logički identiteti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– </a:t>
            </a:r>
            <a:r>
              <a:rPr lang="en-US" dirty="0" smtClean="0"/>
              <a:t>Test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 zadatka za test </a:t>
            </a:r>
            <a:r>
              <a:rPr lang="en-US" smtClean="0"/>
              <a:t>broj </a:t>
            </a:r>
            <a:r>
              <a:rPr lang="en-US"/>
              <a:t>1 </a:t>
            </a:r>
            <a:endParaRPr lang="en-US" smtClean="0"/>
          </a:p>
          <a:p>
            <a:pPr lvl="1"/>
            <a:r>
              <a:rPr lang="en-US" smtClean="0"/>
              <a:t>Sledeća </a:t>
            </a:r>
            <a:r>
              <a:rPr lang="en-US"/>
              <a:t>nedelja u terminu predavanja – </a:t>
            </a:r>
            <a:r>
              <a:rPr lang="en-US" smtClean="0"/>
              <a:t>UNESI DATUM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5" descr="TestBr1Naj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10" y="2145927"/>
            <a:ext cx="5519674" cy="46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0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Bulova (prekidačka) algebra i logička kola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Algebra koja se bavi logikom i procesom </a:t>
            </a:r>
            <a:r>
              <a:rPr lang="en-US" smtClean="0"/>
              <a:t>zaključivanja</a:t>
            </a:r>
          </a:p>
          <a:p>
            <a:pPr lvl="1"/>
            <a:r>
              <a:rPr lang="en-US" smtClean="0"/>
              <a:t>George </a:t>
            </a:r>
            <a:r>
              <a:rPr lang="en-US"/>
              <a:t>Boole (</a:t>
            </a:r>
            <a:r>
              <a:rPr lang="en-US" smtClean="0"/>
              <a:t>1815 </a:t>
            </a:r>
            <a:r>
              <a:rPr lang="en-US"/>
              <a:t>– </a:t>
            </a:r>
            <a:r>
              <a:rPr lang="en-US" smtClean="0"/>
              <a:t>1864)</a:t>
            </a:r>
          </a:p>
          <a:p>
            <a:pPr lvl="1"/>
            <a:endParaRPr lang="en-US" smtClean="0"/>
          </a:p>
          <a:p>
            <a:r>
              <a:rPr lang="en-US"/>
              <a:t>Osnova savremene digitalne </a:t>
            </a:r>
            <a:r>
              <a:rPr lang="en-US" smtClean="0"/>
              <a:t>tehnike</a:t>
            </a:r>
            <a:endParaRPr lang="en-US"/>
          </a:p>
          <a:p>
            <a:pPr lvl="1"/>
            <a:r>
              <a:rPr lang="en-US"/>
              <a:t>Osnovni identiteti Bulove (logičke) algebre</a:t>
            </a:r>
          </a:p>
          <a:p>
            <a:pPr lvl="1"/>
            <a:r>
              <a:rPr lang="en-US"/>
              <a:t>Elementarne logičke funkcije i elementarna logička kola</a:t>
            </a:r>
          </a:p>
          <a:p>
            <a:pPr lvl="1"/>
            <a:r>
              <a:rPr lang="en-US"/>
              <a:t>Sinteza logičkih </a:t>
            </a:r>
            <a:r>
              <a:rPr lang="en-US" smtClean="0"/>
              <a:t>kola</a:t>
            </a:r>
          </a:p>
          <a:p>
            <a:pPr lvl="1"/>
            <a:endParaRPr lang="en-US"/>
          </a:p>
          <a:p>
            <a:r>
              <a:rPr lang="sr-Latn-CS"/>
              <a:t>Elementarne logičke funkcije i elementarna logička </a:t>
            </a:r>
            <a:r>
              <a:rPr lang="sr-Latn-CS" smtClean="0"/>
              <a:t>kola</a:t>
            </a:r>
            <a:endParaRPr lang="sr-Latn-CS"/>
          </a:p>
          <a:p>
            <a:pPr lvl="1"/>
            <a:r>
              <a:rPr lang="sr-Latn-CS"/>
              <a:t>Logička </a:t>
            </a:r>
            <a:r>
              <a:rPr lang="sr-Latn-CS" b="1"/>
              <a:t>ILI</a:t>
            </a:r>
            <a:r>
              <a:rPr lang="sr-Latn-CS"/>
              <a:t> (eng. </a:t>
            </a:r>
            <a:r>
              <a:rPr lang="sr-Latn-CS" b="1"/>
              <a:t>OR</a:t>
            </a:r>
            <a:r>
              <a:rPr lang="sr-Latn-CS"/>
              <a:t>) funkcija (i elementarno logičko kolo)</a:t>
            </a:r>
          </a:p>
          <a:p>
            <a:pPr lvl="1"/>
            <a:r>
              <a:rPr lang="sr-Latn-CS"/>
              <a:t>Logička </a:t>
            </a:r>
            <a:r>
              <a:rPr lang="sr-Latn-CS" b="1"/>
              <a:t>I</a:t>
            </a:r>
            <a:r>
              <a:rPr lang="sr-Latn-CS"/>
              <a:t> funkcija (eng. </a:t>
            </a:r>
            <a:r>
              <a:rPr lang="sr-Latn-CS" b="1"/>
              <a:t>AND</a:t>
            </a:r>
            <a:r>
              <a:rPr lang="sr-Latn-CS"/>
              <a:t>) funkcija (i elementarno logičko kolo)</a:t>
            </a:r>
          </a:p>
          <a:p>
            <a:pPr lvl="1"/>
            <a:r>
              <a:rPr lang="sr-Latn-CS"/>
              <a:t>Logička </a:t>
            </a:r>
            <a:r>
              <a:rPr lang="sr-Latn-CS" b="1"/>
              <a:t>NE</a:t>
            </a:r>
            <a:r>
              <a:rPr lang="sr-Latn-CS"/>
              <a:t> (eng. </a:t>
            </a:r>
            <a:r>
              <a:rPr lang="sr-Latn-CS" b="1"/>
              <a:t>NOT</a:t>
            </a:r>
            <a:r>
              <a:rPr lang="sr-Latn-CS"/>
              <a:t>) funkcija (i elementarno logičko kolo</a:t>
            </a:r>
            <a:r>
              <a:rPr lang="sr-Latn-CS" smtClean="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Elementarna logička "ILI" ("OR") funkcija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9"/>
            <a:ext cx="8229600" cy="1255212"/>
          </a:xfrm>
        </p:spPr>
        <p:txBody>
          <a:bodyPr/>
          <a:lstStyle/>
          <a:p>
            <a:r>
              <a:rPr lang="en-US"/>
              <a:t>Logički </a:t>
            </a:r>
            <a:r>
              <a:rPr lang="en-US" smtClean="0"/>
              <a:t>izraz</a:t>
            </a:r>
          </a:p>
          <a:p>
            <a:pPr lvl="1"/>
            <a:r>
              <a:rPr lang="en-US" smtClean="0"/>
              <a:t>Izlaz </a:t>
            </a:r>
            <a:r>
              <a:rPr lang="en-US"/>
              <a:t>će imati stanje "1", ako je bar jedan od ulaza u stanju "1</a:t>
            </a:r>
            <a:r>
              <a:rPr lang="en-US" smtClean="0"/>
              <a:t>"</a:t>
            </a:r>
          </a:p>
          <a:p>
            <a:pPr lvl="1"/>
            <a:r>
              <a:rPr lang="en-US" smtClean="0"/>
              <a:t>Izlaz će </a:t>
            </a:r>
            <a:r>
              <a:rPr lang="en-US"/>
              <a:t>imati stanje "0", ako i samo ako su svi ulazi u stanju "0</a:t>
            </a:r>
            <a:r>
              <a:rPr lang="en-US" smtClean="0"/>
              <a:t>"</a:t>
            </a:r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38027"/>
              </p:ext>
            </p:extLst>
          </p:nvPr>
        </p:nvGraphicFramePr>
        <p:xfrm>
          <a:off x="1640586" y="3057796"/>
          <a:ext cx="15906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CorelDRAW" r:id="rId3" imgW="914400" imgH="914400" progId="CorelDRAW.Graphic.13">
                  <p:embed/>
                </p:oleObj>
              </mc:Choice>
              <mc:Fallback>
                <p:oleObj name="CorelDRAW" r:id="rId3" imgW="914400" imgH="9144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86" y="3057796"/>
                        <a:ext cx="1590675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3004"/>
              </p:ext>
            </p:extLst>
          </p:nvPr>
        </p:nvGraphicFramePr>
        <p:xfrm>
          <a:off x="4869180" y="3140730"/>
          <a:ext cx="3511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180" y="3140730"/>
                        <a:ext cx="3511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61080"/>
              </p:ext>
            </p:extLst>
          </p:nvPr>
        </p:nvGraphicFramePr>
        <p:xfrm>
          <a:off x="4866005" y="3636030"/>
          <a:ext cx="35099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" name="Equation" r:id="rId7" imgW="1714500" imgH="203200" progId="Equation.3">
                  <p:embed/>
                </p:oleObj>
              </mc:Choice>
              <mc:Fallback>
                <p:oleObj name="Equation" r:id="rId7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005" y="3636030"/>
                        <a:ext cx="35099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672" y="2685852"/>
            <a:ext cx="349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Ekvivalentna</a:t>
            </a:r>
            <a:r>
              <a:rPr lang="en-US"/>
              <a:t> </a:t>
            </a:r>
            <a:r>
              <a:rPr lang="sr-Latn-RS"/>
              <a:t>(prekidačka) </a:t>
            </a:r>
            <a:r>
              <a:rPr lang="sr-Latn-RS" smtClean="0"/>
              <a:t>mreža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9181" y="2679938"/>
            <a:ext cx="321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Funkcija ILI sa n </a:t>
            </a:r>
            <a:r>
              <a:rPr lang="sr-Latn-RS" smtClean="0"/>
              <a:t>promenljivih</a:t>
            </a:r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04672" y="4368348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Tablica istinitosti (eng. Truth Table)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66005" y="4364310"/>
            <a:ext cx="4119372" cy="6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/>
              <a:t>Simbol za logičko ILI </a:t>
            </a:r>
            <a:r>
              <a:rPr lang="it-IT" kern="0" smtClean="0"/>
              <a:t>kolo</a:t>
            </a:r>
          </a:p>
          <a:p>
            <a:pPr marL="0" indent="0">
              <a:buNone/>
            </a:pPr>
            <a:r>
              <a:rPr lang="it-IT" sz="1100" kern="0" smtClean="0"/>
              <a:t>Prema </a:t>
            </a:r>
            <a:r>
              <a:rPr lang="it-IT" sz="1100" kern="0"/>
              <a:t>standardu ANSI (American National Standard Institute</a:t>
            </a:r>
            <a:r>
              <a:rPr lang="it-IT" sz="1100" kern="0" smtClean="0"/>
              <a:t>)</a:t>
            </a:r>
            <a:endParaRPr lang="en-US" sz="1100" kern="0" smtClean="0"/>
          </a:p>
        </p:txBody>
      </p:sp>
      <p:pic>
        <p:nvPicPr>
          <p:cNvPr id="14" name="Picture 165" descr="IL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5077999"/>
            <a:ext cx="2270125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77000"/>
              </p:ext>
            </p:extLst>
          </p:nvPr>
        </p:nvGraphicFramePr>
        <p:xfrm>
          <a:off x="1640586" y="4817491"/>
          <a:ext cx="1638300" cy="1645920"/>
        </p:xfrm>
        <a:graphic>
          <a:graphicData uri="http://schemas.openxmlformats.org/drawingml/2006/table">
            <a:tbl>
              <a:tblPr/>
              <a:tblGrid>
                <a:gridCol w="395859"/>
                <a:gridCol w="395859"/>
                <a:gridCol w="846582"/>
              </a:tblGrid>
              <a:tr h="1778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 (OR)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 + x2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0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Elementarna logička "I" ("AND") funkcija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50829"/>
            <a:ext cx="8229600" cy="125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r>
              <a:rPr lang="en-US" kern="0"/>
              <a:t>Logički </a:t>
            </a:r>
            <a:r>
              <a:rPr lang="en-US" kern="0" smtClean="0"/>
              <a:t>izraz</a:t>
            </a:r>
          </a:p>
          <a:p>
            <a:pPr lvl="1"/>
            <a:r>
              <a:rPr lang="en-US" kern="0" smtClean="0"/>
              <a:t>Izlaz </a:t>
            </a:r>
            <a:r>
              <a:rPr lang="en-US" kern="0"/>
              <a:t>će imati stanje "1", ako i samo ako su svi ulazi u stanju "1</a:t>
            </a:r>
            <a:r>
              <a:rPr lang="en-US" kern="0" smtClean="0"/>
              <a:t>"</a:t>
            </a:r>
          </a:p>
          <a:p>
            <a:pPr lvl="1"/>
            <a:r>
              <a:rPr lang="en-US" kern="0" smtClean="0"/>
              <a:t>Izlaz </a:t>
            </a:r>
            <a:r>
              <a:rPr lang="en-US" kern="0"/>
              <a:t>će imati stanje "0", ako je bar jedan od ulaza u stanju "0"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672" y="2685852"/>
            <a:ext cx="349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Ekvivalentna</a:t>
            </a:r>
            <a:r>
              <a:rPr lang="en-US"/>
              <a:t> </a:t>
            </a:r>
            <a:r>
              <a:rPr lang="sr-Latn-RS"/>
              <a:t>(prekidačka) </a:t>
            </a:r>
            <a:r>
              <a:rPr lang="sr-Latn-RS" smtClean="0"/>
              <a:t>mreža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9181" y="2679938"/>
            <a:ext cx="321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Funkcija </a:t>
            </a:r>
            <a:r>
              <a:rPr lang="en-US" smtClean="0"/>
              <a:t>I </a:t>
            </a:r>
            <a:r>
              <a:rPr lang="sr-Latn-RS" smtClean="0"/>
              <a:t>sa </a:t>
            </a:r>
            <a:r>
              <a:rPr lang="sr-Latn-RS"/>
              <a:t>n </a:t>
            </a:r>
            <a:r>
              <a:rPr lang="sr-Latn-RS" smtClean="0"/>
              <a:t>promenljivih</a:t>
            </a:r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804672" y="4368348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Tablica istinitosti (eng. Truth Table)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66005" y="4364310"/>
            <a:ext cx="4119372" cy="6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/>
              <a:t>Simbol za logičko </a:t>
            </a:r>
            <a:r>
              <a:rPr lang="it-IT" kern="0" smtClean="0"/>
              <a:t>I kolo</a:t>
            </a:r>
          </a:p>
          <a:p>
            <a:pPr marL="0" indent="0">
              <a:buNone/>
            </a:pPr>
            <a:r>
              <a:rPr lang="it-IT" sz="1100" kern="0" smtClean="0"/>
              <a:t>Prema </a:t>
            </a:r>
            <a:r>
              <a:rPr lang="it-IT" sz="1100" kern="0"/>
              <a:t>standardu ANSI (American National Standard Institute</a:t>
            </a:r>
            <a:r>
              <a:rPr lang="it-IT" sz="1100" kern="0" smtClean="0"/>
              <a:t>)</a:t>
            </a:r>
            <a:endParaRPr lang="en-US" sz="1100" kern="0" smtClean="0"/>
          </a:p>
        </p:txBody>
      </p:sp>
      <p:graphicFrame>
        <p:nvGraphicFramePr>
          <p:cNvPr id="16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03195"/>
              </p:ext>
            </p:extLst>
          </p:nvPr>
        </p:nvGraphicFramePr>
        <p:xfrm>
          <a:off x="1640586" y="4817491"/>
          <a:ext cx="1638300" cy="1645920"/>
        </p:xfrm>
        <a:graphic>
          <a:graphicData uri="http://schemas.openxmlformats.org/drawingml/2006/table">
            <a:tbl>
              <a:tblPr/>
              <a:tblGrid>
                <a:gridCol w="395859"/>
                <a:gridCol w="395859"/>
                <a:gridCol w="846582"/>
              </a:tblGrid>
              <a:tr h="1778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(AND)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93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75594"/>
            <a:ext cx="22479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72113"/>
              </p:ext>
            </p:extLst>
          </p:nvPr>
        </p:nvGraphicFramePr>
        <p:xfrm>
          <a:off x="4711700" y="3123167"/>
          <a:ext cx="3730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4" imgW="1777229" imgH="203112" progId="Equation.3">
                  <p:embed/>
                </p:oleObj>
              </mc:Choice>
              <mc:Fallback>
                <p:oleObj name="Equation" r:id="rId4" imgW="17772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123167"/>
                        <a:ext cx="37306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00839"/>
              </p:ext>
            </p:extLst>
          </p:nvPr>
        </p:nvGraphicFramePr>
        <p:xfrm>
          <a:off x="4721225" y="3589892"/>
          <a:ext cx="29559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6" imgW="1422400" imgH="203200" progId="Equation.3">
                  <p:embed/>
                </p:oleObj>
              </mc:Choice>
              <mc:Fallback>
                <p:oleObj name="Equation" r:id="rId6" imgW="142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3589892"/>
                        <a:ext cx="29559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09463"/>
              </p:ext>
            </p:extLst>
          </p:nvPr>
        </p:nvGraphicFramePr>
        <p:xfrm>
          <a:off x="1593342" y="3127929"/>
          <a:ext cx="16494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CorelDRAW" r:id="rId8" imgW="914400" imgH="914400" progId="CorelDRAW.Graphic.13">
                  <p:embed/>
                </p:oleObj>
              </mc:Choice>
              <mc:Fallback>
                <p:oleObj name="CorelDRAW" r:id="rId8" imgW="914400" imgH="9144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342" y="3127929"/>
                        <a:ext cx="1649413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2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Elementarna logička "NE" ("NOT") funkcija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50829"/>
            <a:ext cx="8229600" cy="1255212"/>
          </a:xfrm>
        </p:spPr>
        <p:txBody>
          <a:bodyPr/>
          <a:lstStyle/>
          <a:p>
            <a:r>
              <a:rPr lang="en-US"/>
              <a:t>Logički </a:t>
            </a:r>
            <a:r>
              <a:rPr lang="en-US" smtClean="0"/>
              <a:t>izraz</a:t>
            </a:r>
          </a:p>
          <a:p>
            <a:pPr lvl="1"/>
            <a:r>
              <a:rPr lang="en-US"/>
              <a:t>Izlaz će imati stanje "1" ako i samo ako ulaz ima stanje "0"</a:t>
            </a:r>
          </a:p>
          <a:p>
            <a:pPr lvl="1"/>
            <a:r>
              <a:rPr lang="en-US"/>
              <a:t>Izlaz će imati stanje "0" ako i samo ako ulaz ima stanje "1</a:t>
            </a:r>
            <a:r>
              <a:rPr lang="en-US" smtClean="0"/>
              <a:t>"</a:t>
            </a:r>
          </a:p>
          <a:p>
            <a:endParaRPr lang="en-US"/>
          </a:p>
          <a:p>
            <a:r>
              <a:rPr lang="pl-PL"/>
              <a:t>Za zapis funkcije se koristi unarni </a:t>
            </a:r>
            <a:r>
              <a:rPr lang="pl-PL" smtClean="0"/>
              <a:t>operator </a:t>
            </a:r>
            <a:r>
              <a:rPr lang="pl-PL" smtClean="0">
                <a:solidFill>
                  <a:srgbClr val="FF0000"/>
                </a:solidFill>
              </a:rPr>
              <a:t>¯</a:t>
            </a:r>
            <a:r>
              <a:rPr lang="en-US" smtClean="0"/>
              <a:t> :</a:t>
            </a:r>
          </a:p>
          <a:p>
            <a:endParaRPr lang="en-US"/>
          </a:p>
        </p:txBody>
      </p:sp>
      <p:graphicFrame>
        <p:nvGraphicFramePr>
          <p:cNvPr id="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96524"/>
              </p:ext>
            </p:extLst>
          </p:nvPr>
        </p:nvGraphicFramePr>
        <p:xfrm>
          <a:off x="6354572" y="2613660"/>
          <a:ext cx="1069721" cy="54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3" imgW="368300" imgH="190500" progId="Equation.3">
                  <p:embed/>
                </p:oleObj>
              </mc:Choice>
              <mc:Fallback>
                <p:oleObj name="Equation" r:id="rId3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72" y="2613660"/>
                        <a:ext cx="1069721" cy="548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4672" y="3618540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Tablica istinitosti (eng. Truth Table)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829746" y="3616379"/>
            <a:ext cx="4119372" cy="6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 dirty="0"/>
              <a:t>Simbol za logičko </a:t>
            </a:r>
            <a:r>
              <a:rPr lang="it-IT" kern="0" dirty="0" smtClean="0"/>
              <a:t>NE kolo</a:t>
            </a:r>
          </a:p>
          <a:p>
            <a:pPr marL="0" indent="0">
              <a:buNone/>
            </a:pPr>
            <a:r>
              <a:rPr lang="it-IT" sz="1100" kern="0" dirty="0" smtClean="0"/>
              <a:t>Prema </a:t>
            </a:r>
            <a:r>
              <a:rPr lang="it-IT" sz="1100" kern="0" dirty="0"/>
              <a:t>standardu ANSI (American National Standard Institute</a:t>
            </a:r>
            <a:r>
              <a:rPr lang="it-IT" sz="1100" kern="0" dirty="0" smtClean="0"/>
              <a:t>)</a:t>
            </a:r>
            <a:endParaRPr lang="en-US" sz="1100" kern="0" dirty="0" smtClean="0"/>
          </a:p>
        </p:txBody>
      </p:sp>
      <p:graphicFrame>
        <p:nvGraphicFramePr>
          <p:cNvPr id="20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08758"/>
              </p:ext>
            </p:extLst>
          </p:nvPr>
        </p:nvGraphicFramePr>
        <p:xfrm>
          <a:off x="1787151" y="4261777"/>
          <a:ext cx="1231900" cy="969963"/>
        </p:xfrm>
        <a:graphic>
          <a:graphicData uri="http://schemas.openxmlformats.org/drawingml/2006/table">
            <a:tbl>
              <a:tblPr/>
              <a:tblGrid>
                <a:gridCol w="601663"/>
                <a:gridCol w="630237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45" descr="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11" y="4594971"/>
            <a:ext cx="2217737" cy="13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Osnovni Bulovi identiteti za elementarne logičke funkcije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mtClean="0"/>
                  <a:t>Osnovni Bulovi identiteti </a:t>
                </a:r>
                <a:r>
                  <a:rPr lang="it-IT"/>
                  <a:t>i </a:t>
                </a:r>
                <a:r>
                  <a:rPr lang="it-IT" smtClean="0"/>
                  <a:t>zakoni</a:t>
                </a:r>
              </a:p>
              <a:p>
                <a:pPr lvl="1"/>
                <a:r>
                  <a:rPr lang="it-IT"/>
                  <a:t>"</a:t>
                </a:r>
                <a:r>
                  <a:rPr lang="it-IT" smtClean="0"/>
                  <a:t>ILI" </a:t>
                </a:r>
                <a:r>
                  <a:rPr lang="it-IT"/>
                  <a:t>logička </a:t>
                </a:r>
                <a:r>
                  <a:rPr lang="it-IT" smtClean="0"/>
                  <a:t>funkcija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>
                    <a:solidFill>
                      <a:srgbClr val="006600"/>
                    </a:solidFill>
                  </a:rPr>
                  <a:t>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>
                    <a:solidFill>
                      <a:srgbClr val="006600"/>
                    </a:solidFill>
                  </a:rPr>
                  <a:t>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it-IT" b="1">
                  <a:solidFill>
                    <a:srgbClr val="006600"/>
                  </a:solidFill>
                </a:endParaRPr>
              </a:p>
              <a:p>
                <a:pPr lvl="2"/>
                <a:r>
                  <a:rPr lang="it-IT" smtClean="0"/>
                  <a:t>Komutativnost	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it-IT"/>
              </a:p>
              <a:p>
                <a:pPr lvl="2"/>
                <a:r>
                  <a:rPr lang="it-IT" smtClean="0"/>
                  <a:t>Asocijativnost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/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"I" </a:t>
                </a:r>
                <a:r>
                  <a:rPr lang="it-IT"/>
                  <a:t>logička </a:t>
                </a:r>
                <a:r>
                  <a:rPr lang="it-IT" smtClean="0"/>
                  <a:t>funkcija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it-IT" b="1" smtClean="0">
                    <a:solidFill>
                      <a:srgbClr val="006600"/>
                    </a:solidFill>
                  </a:rPr>
                  <a:t>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b="1" smtClean="0">
                    <a:solidFill>
                      <a:srgbClr val="006600"/>
                    </a:solidFill>
                  </a:rPr>
                  <a:t>	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it-IT" b="1" smtClean="0">
                  <a:solidFill>
                    <a:srgbClr val="006600"/>
                  </a:solidFill>
                </a:endParaRPr>
              </a:p>
              <a:p>
                <a:pPr lvl="2"/>
                <a:r>
                  <a:rPr lang="it-IT" smtClean="0"/>
                  <a:t>Komutativnost	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smtClean="0"/>
                  <a:t>	</a:t>
                </a:r>
                <a:endParaRPr lang="it-IT"/>
              </a:p>
              <a:p>
                <a:pPr lvl="2"/>
                <a:r>
                  <a:rPr lang="it-IT" smtClean="0"/>
                  <a:t>Asocijativnost	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/>
              </a:p>
              <a:p>
                <a:pPr lvl="1"/>
                <a:endParaRPr lang="it-IT"/>
              </a:p>
              <a:p>
                <a:pPr lvl="1"/>
                <a:r>
                  <a:rPr lang="it-IT" smtClean="0"/>
                  <a:t>"NE" </a:t>
                </a:r>
                <a:r>
                  <a:rPr lang="it-IT"/>
                  <a:t>logička funkcija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b="1">
                    <a:solidFill>
                      <a:srgbClr val="0066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>
                    <a:solidFill>
                      <a:srgbClr val="006600"/>
                    </a:solidFill>
                  </a:rPr>
                  <a:t>	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it-IT" b="1">
                  <a:solidFill>
                    <a:srgbClr val="006600"/>
                  </a:solidFill>
                </a:endParaRPr>
              </a:p>
              <a:p>
                <a:pPr lvl="1"/>
                <a:endParaRPr lang="it-IT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Izvedene logičke funkcije </a:t>
            </a:r>
            <a:r>
              <a:rPr lang="en-US" smtClean="0"/>
              <a:t>"</a:t>
            </a:r>
            <a:r>
              <a:rPr lang="pl-PL" smtClean="0"/>
              <a:t>NILI</a:t>
            </a:r>
            <a:r>
              <a:rPr lang="en-US" smtClean="0"/>
              <a:t>"</a:t>
            </a:r>
            <a:r>
              <a:rPr lang="pl-PL" smtClean="0"/>
              <a:t> </a:t>
            </a:r>
            <a:r>
              <a:rPr lang="en-US" smtClean="0"/>
              <a:t>i</a:t>
            </a:r>
            <a:r>
              <a:rPr lang="pl-PL" smtClean="0"/>
              <a:t> </a:t>
            </a:r>
            <a:r>
              <a:rPr lang="en-US" smtClean="0"/>
              <a:t>"</a:t>
            </a:r>
            <a:r>
              <a:rPr lang="pl-PL" smtClean="0"/>
              <a:t>NI</a:t>
            </a:r>
            <a:r>
              <a:rPr lang="en-US" smtClean="0"/>
              <a:t>"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8"/>
            <a:ext cx="8567928" cy="4525963"/>
          </a:xfrm>
        </p:spPr>
        <p:txBody>
          <a:bodyPr/>
          <a:lstStyle/>
          <a:p>
            <a:r>
              <a:rPr lang="en-US" smtClean="0"/>
              <a:t>I</a:t>
            </a:r>
            <a:r>
              <a:rPr lang="sl-SI" smtClean="0"/>
              <a:t>zvedena </a:t>
            </a:r>
            <a:r>
              <a:rPr lang="sl-SI"/>
              <a:t>logička </a:t>
            </a:r>
            <a:r>
              <a:rPr lang="sl-SI" smtClean="0"/>
              <a:t>kola</a:t>
            </a:r>
            <a:endParaRPr lang="en-US" smtClean="0"/>
          </a:p>
          <a:p>
            <a:pPr lvl="1"/>
            <a:r>
              <a:rPr lang="en-US" b="1"/>
              <a:t>NILI</a:t>
            </a:r>
            <a:r>
              <a:rPr lang="en-US"/>
              <a:t> (eng. Not OR, </a:t>
            </a:r>
            <a:r>
              <a:rPr lang="en-US" smtClean="0"/>
              <a:t>NOR)</a:t>
            </a:r>
          </a:p>
          <a:p>
            <a:pPr lvl="1"/>
            <a:r>
              <a:rPr lang="en-US" b="1"/>
              <a:t>NI</a:t>
            </a:r>
            <a:r>
              <a:rPr lang="en-US"/>
              <a:t> (eng. Not AND, </a:t>
            </a:r>
            <a:r>
              <a:rPr lang="en-US" smtClean="0"/>
              <a:t>NAND)</a:t>
            </a:r>
          </a:p>
          <a:p>
            <a:pPr lvl="1"/>
            <a:r>
              <a:rPr lang="en-US" smtClean="0"/>
              <a:t>K</a:t>
            </a:r>
            <a:r>
              <a:rPr lang="sl-SI" smtClean="0"/>
              <a:t>ombinacij</a:t>
            </a:r>
            <a:r>
              <a:rPr lang="en-US" smtClean="0"/>
              <a:t>a</a:t>
            </a:r>
            <a:r>
              <a:rPr lang="sl-SI" smtClean="0"/>
              <a:t> </a:t>
            </a:r>
            <a:r>
              <a:rPr lang="sl-SI"/>
              <a:t>elementarnih logičkih funkcija i odgovarajućih logičkih </a:t>
            </a:r>
            <a:r>
              <a:rPr lang="sl-SI" smtClean="0"/>
              <a:t>kola</a:t>
            </a:r>
            <a:endParaRPr lang="en-US" smtClean="0"/>
          </a:p>
          <a:p>
            <a:endParaRPr lang="en-US"/>
          </a:p>
          <a:p>
            <a:r>
              <a:rPr lang="en-US"/>
              <a:t>Funkcija NILI sa 2 </a:t>
            </a:r>
            <a:r>
              <a:rPr lang="en-US" smtClean="0"/>
              <a:t>promenljive</a:t>
            </a:r>
            <a:endParaRPr lang="en-US"/>
          </a:p>
          <a:p>
            <a:r>
              <a:rPr lang="en-US"/>
              <a:t>Funkcija NI sa 2 </a:t>
            </a:r>
            <a:r>
              <a:rPr lang="en-US" smtClean="0"/>
              <a:t>promenljive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52787"/>
              </p:ext>
            </p:extLst>
          </p:nvPr>
        </p:nvGraphicFramePr>
        <p:xfrm>
          <a:off x="4690491" y="3009462"/>
          <a:ext cx="1389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" name="Equation" r:id="rId3" imgW="698500" imgH="228600" progId="Equation.3">
                  <p:embed/>
                </p:oleObj>
              </mc:Choice>
              <mc:Fallback>
                <p:oleObj name="Equation" r:id="rId3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491" y="3009462"/>
                        <a:ext cx="13890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68704"/>
              </p:ext>
            </p:extLst>
          </p:nvPr>
        </p:nvGraphicFramePr>
        <p:xfrm>
          <a:off x="4690491" y="3445890"/>
          <a:ext cx="1238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1" name="Equation" r:id="rId5" imgW="622030" imgH="228501" progId="Equation.3">
                  <p:embed/>
                </p:oleObj>
              </mc:Choice>
              <mc:Fallback>
                <p:oleObj name="Equation" r:id="rId5" imgW="62203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491" y="3445890"/>
                        <a:ext cx="1238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240" y="4080153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Tablica istinitosti (eng. Truth Table)</a:t>
            </a:r>
          </a:p>
        </p:txBody>
      </p:sp>
      <p:graphicFrame>
        <p:nvGraphicFramePr>
          <p:cNvPr id="8" name="Group 2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40637"/>
              </p:ext>
            </p:extLst>
          </p:nvPr>
        </p:nvGraphicFramePr>
        <p:xfrm>
          <a:off x="850393" y="4584859"/>
          <a:ext cx="1757744" cy="1645920"/>
        </p:xfrm>
        <a:graphic>
          <a:graphicData uri="http://schemas.openxmlformats.org/drawingml/2006/table">
            <a:tbl>
              <a:tblPr/>
              <a:tblGrid>
                <a:gridCol w="374903"/>
                <a:gridCol w="382171"/>
                <a:gridCol w="500335"/>
                <a:gridCol w="500335"/>
              </a:tblGrid>
              <a:tr h="1778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NILI (NOR)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18903"/>
              </p:ext>
            </p:extLst>
          </p:nvPr>
        </p:nvGraphicFramePr>
        <p:xfrm>
          <a:off x="2749423" y="4594384"/>
          <a:ext cx="1710818" cy="1645920"/>
        </p:xfrm>
        <a:graphic>
          <a:graphicData uri="http://schemas.openxmlformats.org/drawingml/2006/table">
            <a:tbl>
              <a:tblPr/>
              <a:tblGrid>
                <a:gridCol w="347068"/>
                <a:gridCol w="347068"/>
                <a:gridCol w="447721"/>
                <a:gridCol w="568961"/>
              </a:tblGrid>
              <a:tr h="1778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 (NAND)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29" descr="NiNi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41" y="4805955"/>
            <a:ext cx="3978275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98441" y="4042295"/>
            <a:ext cx="4119372" cy="6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/>
              <a:t>Simbol za logičko </a:t>
            </a:r>
            <a:r>
              <a:rPr lang="it-IT" kern="0" smtClean="0"/>
              <a:t>NI i NILI kola</a:t>
            </a:r>
          </a:p>
          <a:p>
            <a:pPr marL="0" indent="0">
              <a:buNone/>
            </a:pPr>
            <a:r>
              <a:rPr lang="it-IT" sz="1100" kern="0" smtClean="0"/>
              <a:t>Prema standardu ANSI (American National Standard Institute)</a:t>
            </a:r>
            <a:endParaRPr lang="en-US" sz="1100" kern="0" smtClean="0"/>
          </a:p>
        </p:txBody>
      </p:sp>
      <p:graphicFrame>
        <p:nvGraphicFramePr>
          <p:cNvPr id="1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4873"/>
              </p:ext>
            </p:extLst>
          </p:nvPr>
        </p:nvGraphicFramePr>
        <p:xfrm>
          <a:off x="956437" y="4871265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" name="Equation" r:id="rId8" imgW="152268" imgH="215713" progId="Equation.3">
                  <p:embed/>
                </p:oleObj>
              </mc:Choice>
              <mc:Fallback>
                <p:oleObj name="Equation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37" y="4871265"/>
                        <a:ext cx="152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85804"/>
              </p:ext>
            </p:extLst>
          </p:nvPr>
        </p:nvGraphicFramePr>
        <p:xfrm>
          <a:off x="1333881" y="4871265"/>
          <a:ext cx="161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" name="Equation" r:id="rId10" imgW="164885" imgH="215619" progId="Equation.3">
                  <p:embed/>
                </p:oleObj>
              </mc:Choice>
              <mc:Fallback>
                <p:oleObj name="Equation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881" y="4871265"/>
                        <a:ext cx="161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27627"/>
              </p:ext>
            </p:extLst>
          </p:nvPr>
        </p:nvGraphicFramePr>
        <p:xfrm>
          <a:off x="1632648" y="4891585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" name="Equation" r:id="rId12" imgW="431613" imgH="203112" progId="Equation.3">
                  <p:embed/>
                </p:oleObj>
              </mc:Choice>
              <mc:Fallback>
                <p:oleObj name="Equation" r:id="rId12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648" y="4891585"/>
                        <a:ext cx="4286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79572"/>
              </p:ext>
            </p:extLst>
          </p:nvPr>
        </p:nvGraphicFramePr>
        <p:xfrm>
          <a:off x="2137791" y="4891585"/>
          <a:ext cx="447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Equation" r:id="rId14" imgW="444307" imgH="228501" progId="Equation.3">
                  <p:embed/>
                </p:oleObj>
              </mc:Choice>
              <mc:Fallback>
                <p:oleObj name="Equation" r:id="rId14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791" y="4891585"/>
                        <a:ext cx="447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87524"/>
              </p:ext>
            </p:extLst>
          </p:nvPr>
        </p:nvGraphicFramePr>
        <p:xfrm>
          <a:off x="4026439" y="4886155"/>
          <a:ext cx="3048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Equation" r:id="rId16" imgW="304668" imgH="241195" progId="Equation.3">
                  <p:embed/>
                </p:oleObj>
              </mc:Choice>
              <mc:Fallback>
                <p:oleObj name="Equation" r:id="rId16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439" y="4886155"/>
                        <a:ext cx="304800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79395"/>
              </p:ext>
            </p:extLst>
          </p:nvPr>
        </p:nvGraphicFramePr>
        <p:xfrm>
          <a:off x="3517897" y="4886155"/>
          <a:ext cx="2762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Equation" r:id="rId18" imgW="279279" imgH="215806" progId="Equation.3">
                  <p:embed/>
                </p:oleObj>
              </mc:Choice>
              <mc:Fallback>
                <p:oleObj name="Equation" r:id="rId18" imgW="27927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897" y="4886155"/>
                        <a:ext cx="276225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69829"/>
              </p:ext>
            </p:extLst>
          </p:nvPr>
        </p:nvGraphicFramePr>
        <p:xfrm>
          <a:off x="3175763" y="4886155"/>
          <a:ext cx="161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Equation" r:id="rId20" imgW="164885" imgH="215619" progId="Equation.3">
                  <p:embed/>
                </p:oleObj>
              </mc:Choice>
              <mc:Fallback>
                <p:oleObj name="Equation" r:id="rId2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763" y="4886155"/>
                        <a:ext cx="1619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09200"/>
              </p:ext>
            </p:extLst>
          </p:nvPr>
        </p:nvGraphicFramePr>
        <p:xfrm>
          <a:off x="2865659" y="4896315"/>
          <a:ext cx="152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Equation" r:id="rId21" imgW="152268" imgH="203024" progId="Equation.3">
                  <p:embed/>
                </p:oleObj>
              </mc:Choice>
              <mc:Fallback>
                <p:oleObj name="Equation" r:id="rId21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659" y="4896315"/>
                        <a:ext cx="152400" cy="20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6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Izvedena logička funkcija "ISKLJUČIVO ILI" ("XOR")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28"/>
            <a:ext cx="8604504" cy="4525963"/>
          </a:xfrm>
        </p:spPr>
        <p:txBody>
          <a:bodyPr/>
          <a:lstStyle/>
          <a:p>
            <a:r>
              <a:rPr lang="en-US"/>
              <a:t>Logički izraz</a:t>
            </a:r>
          </a:p>
          <a:p>
            <a:pPr lvl="1"/>
            <a:r>
              <a:rPr lang="pl-PL"/>
              <a:t>Izlaz će imati vrednost "1" ako i samo ako je broj jedinica na ulazu neparan</a:t>
            </a:r>
            <a:endParaRPr lang="en-US"/>
          </a:p>
          <a:p>
            <a:pPr lvl="1"/>
            <a:r>
              <a:rPr lang="pl-PL"/>
              <a:t>Izlaz će imati vrednost "0" ako i samo ako je broj jedinica na ulazu </a:t>
            </a:r>
            <a:r>
              <a:rPr lang="pl-PL" smtClean="0"/>
              <a:t>paran</a:t>
            </a:r>
            <a:endParaRPr lang="en-US" smtClean="0"/>
          </a:p>
          <a:p>
            <a:pPr lvl="1"/>
            <a:r>
              <a:rPr lang="en-US" smtClean="0"/>
              <a:t>Suma </a:t>
            </a:r>
            <a:r>
              <a:rPr lang="en-US"/>
              <a:t>po modulu </a:t>
            </a:r>
            <a:r>
              <a:rPr lang="en-US" smtClean="0"/>
              <a:t>2 </a:t>
            </a:r>
            <a:r>
              <a:rPr lang="en-US"/>
              <a:t>(eng. eXcusive OR, XOR</a:t>
            </a:r>
            <a:r>
              <a:rPr lang="en-US" smtClean="0"/>
              <a:t>)</a:t>
            </a:r>
          </a:p>
          <a:p>
            <a:pPr lvl="1"/>
            <a:endParaRPr lang="en-US"/>
          </a:p>
          <a:p>
            <a:r>
              <a:rPr lang="en-US"/>
              <a:t>Logički </a:t>
            </a:r>
            <a:r>
              <a:rPr lang="en-US" smtClean="0"/>
              <a:t>operator: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60395"/>
              </p:ext>
            </p:extLst>
          </p:nvPr>
        </p:nvGraphicFramePr>
        <p:xfrm>
          <a:off x="2851784" y="3066510"/>
          <a:ext cx="412623" cy="41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3" imgW="152268" imgH="152268" progId="Equation.3">
                  <p:embed/>
                </p:oleObj>
              </mc:Choice>
              <mc:Fallback>
                <p:oleObj name="Equation" r:id="rId3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84" y="3066510"/>
                        <a:ext cx="412623" cy="412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18308"/>
              </p:ext>
            </p:extLst>
          </p:nvPr>
        </p:nvGraphicFramePr>
        <p:xfrm>
          <a:off x="1790827" y="3508140"/>
          <a:ext cx="5067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5" imgW="1866090" imgH="203112" progId="Equation.3">
                  <p:embed/>
                </p:oleObj>
              </mc:Choice>
              <mc:Fallback>
                <p:oleObj name="Equation" r:id="rId5" imgW="186609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827" y="3508140"/>
                        <a:ext cx="50673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240" y="4253889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Tablica istinitosti (eng. Truth Table)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2584" y="4216031"/>
            <a:ext cx="4389120" cy="6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2000">
                <a:solidFill>
                  <a:srgbClr val="330099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800">
                <a:solidFill>
                  <a:srgbClr val="330099"/>
                </a:solidFill>
                <a:latin typeface="+mn-l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 sz="1600">
                <a:solidFill>
                  <a:srgbClr val="330099"/>
                </a:solidFill>
                <a:latin typeface="+mn-l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–"/>
              <a:tabLst/>
              <a:defRPr sz="1400">
                <a:solidFill>
                  <a:srgbClr val="330099"/>
                </a:solidFill>
                <a:latin typeface="+mn-l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»"/>
              <a:tabLst/>
              <a:defRPr sz="1200">
                <a:solidFill>
                  <a:srgbClr val="33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600">
                <a:solidFill>
                  <a:srgbClr val="33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/>
              <a:t>Simbol za logičko kolo </a:t>
            </a:r>
            <a:r>
              <a:rPr lang="it-IT" kern="0" smtClean="0"/>
              <a:t>ISKLJUČIVO ILI</a:t>
            </a:r>
            <a:endParaRPr lang="it-IT" kern="0"/>
          </a:p>
          <a:p>
            <a:pPr marL="0" indent="0">
              <a:buNone/>
            </a:pPr>
            <a:r>
              <a:rPr lang="it-IT" sz="1100" kern="0" smtClean="0"/>
              <a:t>Prema standardu ANSI (American National Standard Institute)</a:t>
            </a:r>
            <a:endParaRPr lang="en-US" sz="1100" kern="0" smtClean="0"/>
          </a:p>
        </p:txBody>
      </p:sp>
      <p:graphicFrame>
        <p:nvGraphicFramePr>
          <p:cNvPr id="9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77632"/>
              </p:ext>
            </p:extLst>
          </p:nvPr>
        </p:nvGraphicFramePr>
        <p:xfrm>
          <a:off x="1718310" y="4810125"/>
          <a:ext cx="1219200" cy="1665099"/>
        </p:xfrm>
        <a:graphic>
          <a:graphicData uri="http://schemas.openxmlformats.org/drawingml/2006/table">
            <a:tbl>
              <a:tblPr/>
              <a:tblGrid>
                <a:gridCol w="266700"/>
                <a:gridCol w="279400"/>
                <a:gridCol w="673100"/>
              </a:tblGrid>
              <a:tr h="2746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XOR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Siemens Sans" pitchFamily="2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13" descr="X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72" y="4924213"/>
            <a:ext cx="2366023" cy="13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08267"/>
              </p:ext>
            </p:extLst>
          </p:nvPr>
        </p:nvGraphicFramePr>
        <p:xfrm>
          <a:off x="2343277" y="5130943"/>
          <a:ext cx="4667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8" imgW="469696" imgH="215806" progId="Equation.3">
                  <p:embed/>
                </p:oleObj>
              </mc:Choice>
              <mc:Fallback>
                <p:oleObj name="Equation" r:id="rId8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277" y="5130943"/>
                        <a:ext cx="4667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94271"/>
              </p:ext>
            </p:extLst>
          </p:nvPr>
        </p:nvGraphicFramePr>
        <p:xfrm>
          <a:off x="2048002" y="5121799"/>
          <a:ext cx="161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10" imgW="164885" imgH="215619" progId="Equation.3">
                  <p:embed/>
                </p:oleObj>
              </mc:Choice>
              <mc:Fallback>
                <p:oleObj name="Equation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002" y="5121799"/>
                        <a:ext cx="161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58670"/>
              </p:ext>
            </p:extLst>
          </p:nvPr>
        </p:nvGraphicFramePr>
        <p:xfrm>
          <a:off x="1790827" y="5121799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12" imgW="152268" imgH="215713" progId="Equation.3">
                  <p:embed/>
                </p:oleObj>
              </mc:Choice>
              <mc:Fallback>
                <p:oleObj name="Equation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827" y="5121799"/>
                        <a:ext cx="152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Izvedena logička funkcija "ISKLJUČIVO ILI" ("XOR")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Realizuje </a:t>
                </a:r>
                <a:r>
                  <a:rPr lang="en-US"/>
                  <a:t>se </a:t>
                </a:r>
                <a:r>
                  <a:rPr lang="en-US" smtClean="0"/>
                  <a:t>pomoću </a:t>
                </a:r>
                <a:r>
                  <a:rPr lang="en-US"/>
                  <a:t>elementarnih logičkih </a:t>
                </a:r>
                <a:r>
                  <a:rPr lang="en-US" smtClean="0"/>
                  <a:t>kola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r>
                  <a:rPr lang="it-IT" smtClean="0"/>
                  <a:t>Osnovni </a:t>
                </a:r>
                <a:r>
                  <a:rPr lang="it-IT"/>
                  <a:t>Bulovi identiteti i </a:t>
                </a:r>
                <a:r>
                  <a:rPr lang="it-IT" smtClean="0"/>
                  <a:t>zakoni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it-IT" b="1" smtClean="0">
                    <a:solidFill>
                      <a:srgbClr val="0066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it-IT" b="1" smtClean="0">
                    <a:solidFill>
                      <a:srgbClr val="006600"/>
                    </a:solidFill>
                  </a:rPr>
                  <a:t>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b="1" smtClean="0">
                    <a:solidFill>
                      <a:srgbClr val="006600"/>
                    </a:solidFill>
                  </a:rPr>
                  <a:t>	</a:t>
                </a:r>
                <a:r>
                  <a:rPr lang="en-US" b="1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it-IT" b="1" smtClean="0">
                  <a:solidFill>
                    <a:srgbClr val="006600"/>
                  </a:solidFill>
                </a:endParaRPr>
              </a:p>
              <a:p>
                <a:pPr lvl="1"/>
                <a:r>
                  <a:rPr lang="it-IT" smtClean="0"/>
                  <a:t>Komutativnost</a:t>
                </a:r>
                <a:r>
                  <a:rPr lang="it-IT"/>
                  <a:t>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it-IT"/>
              </a:p>
              <a:p>
                <a:pPr lvl="1"/>
                <a:r>
                  <a:rPr lang="it-IT"/>
                  <a:t>Asocijativnost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B1FE50-2223-4EBA-97FA-364FD51D1B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98" descr="XO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4" y="1901063"/>
            <a:ext cx="2059334" cy="1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9" descr="XO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22" y="1901063"/>
            <a:ext cx="2050623" cy="12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22662"/>
              </p:ext>
            </p:extLst>
          </p:nvPr>
        </p:nvGraphicFramePr>
        <p:xfrm>
          <a:off x="4776310" y="3219102"/>
          <a:ext cx="3184971" cy="44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6" imgW="1714500" imgH="241300" progId="Equation.3">
                  <p:embed/>
                </p:oleObj>
              </mc:Choice>
              <mc:Fallback>
                <p:oleObj name="Equation" r:id="rId6" imgW="171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310" y="3219102"/>
                        <a:ext cx="3184971" cy="442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20278"/>
              </p:ext>
            </p:extLst>
          </p:nvPr>
        </p:nvGraphicFramePr>
        <p:xfrm>
          <a:off x="1341628" y="3219102"/>
          <a:ext cx="2709164" cy="42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8" imgW="1269449" imgH="203112" progId="Equation.3">
                  <p:embed/>
                </p:oleObj>
              </mc:Choice>
              <mc:Fallback>
                <p:oleObj name="Equation" r:id="rId8" imgW="126944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628" y="3219102"/>
                        <a:ext cx="2709164" cy="428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latkovic Template">
  <a:themeElements>
    <a:clrScheme name="IS Presentation Template[2] 15">
      <a:dk1>
        <a:srgbClr val="000099"/>
      </a:dk1>
      <a:lt1>
        <a:srgbClr val="FFFFFF"/>
      </a:lt1>
      <a:dk2>
        <a:srgbClr val="0000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82"/>
      </a:accent4>
      <a:accent5>
        <a:srgbClr val="CAE2FF"/>
      </a:accent5>
      <a:accent6>
        <a:srgbClr val="B9B9E7"/>
      </a:accent6>
      <a:hlink>
        <a:srgbClr val="4D4D4D"/>
      </a:hlink>
      <a:folHlink>
        <a:srgbClr val="4D4D4D"/>
      </a:folHlink>
    </a:clrScheme>
    <a:fontScheme name="IS Presentation Template[2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 Presentation Template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Presentation Template[2] 13">
        <a:dk1>
          <a:srgbClr val="0033CC"/>
        </a:dk1>
        <a:lt1>
          <a:srgbClr val="FFFFFF"/>
        </a:lt1>
        <a:dk2>
          <a:srgbClr val="0033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2AAE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14">
        <a:dk1>
          <a:srgbClr val="000099"/>
        </a:dk1>
        <a:lt1>
          <a:srgbClr val="FFFFFF"/>
        </a:lt1>
        <a:dk2>
          <a:srgbClr val="0000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82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Presentation Template[2] 15">
        <a:dk1>
          <a:srgbClr val="000099"/>
        </a:dk1>
        <a:lt1>
          <a:srgbClr val="FFFFFF"/>
        </a:lt1>
        <a:dk2>
          <a:srgbClr val="0000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82"/>
        </a:accent4>
        <a:accent5>
          <a:srgbClr val="CAE2FF"/>
        </a:accent5>
        <a:accent6>
          <a:srgbClr val="B9B9E7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1C5DF96-145A-475F-8627-3EDA787748F1}" vid="{50BB0522-CB53-4C52-AFA4-C52E4906D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Zlatkovic Template 4_3</Template>
  <TotalTime>305</TotalTime>
  <Words>857</Words>
  <Application>Microsoft Office PowerPoint</Application>
  <PresentationFormat>On-screen Show (4:3)</PresentationFormat>
  <Paragraphs>316</Paragraphs>
  <Slides>14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Tahoma</vt:lpstr>
      <vt:lpstr>Zlatkovic Template</vt:lpstr>
      <vt:lpstr>CorelDRAW</vt:lpstr>
      <vt:lpstr>Equation</vt:lpstr>
      <vt:lpstr>RAČUNARSKA TEHNIKA  Aritmetičke osnove računara</vt:lpstr>
      <vt:lpstr>Bulova (prekidačka) algebra i logička kola</vt:lpstr>
      <vt:lpstr>Elementarna logička "ILI" ("OR") funkcija</vt:lpstr>
      <vt:lpstr>Elementarna logička "I" ("AND") funkcija</vt:lpstr>
      <vt:lpstr>Elementarna logička "NE" ("NOT") funkcija</vt:lpstr>
      <vt:lpstr>Osnovni Bulovi identiteti za elementarne logičke funkcije</vt:lpstr>
      <vt:lpstr>Izvedene logičke funkcije "NILI" i "NI"</vt:lpstr>
      <vt:lpstr>Izvedena logička funkcija "ISKLJUČIVO ILI" ("XOR")</vt:lpstr>
      <vt:lpstr>Izvedena logička funkcija "ISKLJUČIVO ILI" ("XOR")</vt:lpstr>
      <vt:lpstr>Generisanje logičkih funkcija</vt:lpstr>
      <vt:lpstr>Generisanje logičkih funkcija</vt:lpstr>
      <vt:lpstr>De Morganove teoreme i dodatni identiteti</vt:lpstr>
      <vt:lpstr>Pitanja za proveru znanja</vt:lpstr>
      <vt:lpstr>Računarska tehnika – Test broj 1</vt:lpstr>
    </vt:vector>
  </TitlesOfParts>
  <Company>Philip Morris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RAČUNARSKA TEHNIKA  Aritmetičke osnove računara</dc:title>
  <dc:creator>Zlatkovic, Vladimir</dc:creator>
  <cp:lastModifiedBy>Vladimir Zlatkovic</cp:lastModifiedBy>
  <cp:revision>194</cp:revision>
  <dcterms:created xsi:type="dcterms:W3CDTF">2013-10-04T07:23:52Z</dcterms:created>
  <dcterms:modified xsi:type="dcterms:W3CDTF">2013-10-15T15:53:55Z</dcterms:modified>
</cp:coreProperties>
</file>